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9" r:id="rId2"/>
    <p:sldId id="260" r:id="rId3"/>
    <p:sldId id="261" r:id="rId4"/>
    <p:sldId id="262" r:id="rId5"/>
    <p:sldId id="268" r:id="rId6"/>
    <p:sldId id="264" r:id="rId7"/>
    <p:sldId id="269" r:id="rId8"/>
    <p:sldId id="267" r:id="rId9"/>
    <p:sldId id="258" r:id="rId10"/>
    <p:sldId id="256" r:id="rId11"/>
    <p:sldId id="257" r:id="rId12"/>
    <p:sldId id="263" r:id="rId13"/>
    <p:sldId id="266" r:id="rId14"/>
    <p:sldId id="265"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4" autoAdjust="0"/>
    <p:restoredTop sz="94660"/>
  </p:normalViewPr>
  <p:slideViewPr>
    <p:cSldViewPr snapToGrid="0">
      <p:cViewPr varScale="1">
        <p:scale>
          <a:sx n="55" d="100"/>
          <a:sy n="55" d="100"/>
        </p:scale>
        <p:origin x="758" y="3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7283AE-E82F-A4CE-EE7B-6490F9436D2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69E3C078-F739-B567-926E-C6C39D61A99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BEA1D0F7-3463-9216-0085-E0F60CC8E892}"/>
              </a:ext>
            </a:extLst>
          </p:cNvPr>
          <p:cNvSpPr>
            <a:spLocks noGrp="1"/>
          </p:cNvSpPr>
          <p:nvPr>
            <p:ph type="dt" sz="half" idx="10"/>
          </p:nvPr>
        </p:nvSpPr>
        <p:spPr/>
        <p:txBody>
          <a:bodyPr/>
          <a:lstStyle/>
          <a:p>
            <a:fld id="{C6204617-886B-45B5-BCA2-C96CEF80A252}" type="datetimeFigureOut">
              <a:rPr lang="en-GB" smtClean="0"/>
              <a:t>27/04/2023</a:t>
            </a:fld>
            <a:endParaRPr lang="en-GB"/>
          </a:p>
        </p:txBody>
      </p:sp>
      <p:sp>
        <p:nvSpPr>
          <p:cNvPr id="5" name="Footer Placeholder 4">
            <a:extLst>
              <a:ext uri="{FF2B5EF4-FFF2-40B4-BE49-F238E27FC236}">
                <a16:creationId xmlns:a16="http://schemas.microsoft.com/office/drawing/2014/main" id="{1390F49B-8E14-D19B-71CA-D8CBFA3BAC1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A33E9C2-2E07-01C7-CA84-F8740BB90793}"/>
              </a:ext>
            </a:extLst>
          </p:cNvPr>
          <p:cNvSpPr>
            <a:spLocks noGrp="1"/>
          </p:cNvSpPr>
          <p:nvPr>
            <p:ph type="sldNum" sz="quarter" idx="12"/>
          </p:nvPr>
        </p:nvSpPr>
        <p:spPr/>
        <p:txBody>
          <a:bodyPr/>
          <a:lstStyle/>
          <a:p>
            <a:fld id="{FC97579F-BAD2-49D9-9B69-398AFBDFF992}" type="slidenum">
              <a:rPr lang="en-GB" smtClean="0"/>
              <a:t>‹#›</a:t>
            </a:fld>
            <a:endParaRPr lang="en-GB"/>
          </a:p>
        </p:txBody>
      </p:sp>
    </p:spTree>
    <p:extLst>
      <p:ext uri="{BB962C8B-B14F-4D97-AF65-F5344CB8AC3E}">
        <p14:creationId xmlns:p14="http://schemas.microsoft.com/office/powerpoint/2010/main" val="33923202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60631C-4FAA-03DD-1355-89C4D229E396}"/>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7E13021F-2E3F-CEF1-7731-57B77DABCD9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52F93AE-CF7B-CE83-8E9D-19AA302E1FA7}"/>
              </a:ext>
            </a:extLst>
          </p:cNvPr>
          <p:cNvSpPr>
            <a:spLocks noGrp="1"/>
          </p:cNvSpPr>
          <p:nvPr>
            <p:ph type="dt" sz="half" idx="10"/>
          </p:nvPr>
        </p:nvSpPr>
        <p:spPr/>
        <p:txBody>
          <a:bodyPr/>
          <a:lstStyle/>
          <a:p>
            <a:fld id="{C6204617-886B-45B5-BCA2-C96CEF80A252}" type="datetimeFigureOut">
              <a:rPr lang="en-GB" smtClean="0"/>
              <a:t>27/04/2023</a:t>
            </a:fld>
            <a:endParaRPr lang="en-GB"/>
          </a:p>
        </p:txBody>
      </p:sp>
      <p:sp>
        <p:nvSpPr>
          <p:cNvPr id="5" name="Footer Placeholder 4">
            <a:extLst>
              <a:ext uri="{FF2B5EF4-FFF2-40B4-BE49-F238E27FC236}">
                <a16:creationId xmlns:a16="http://schemas.microsoft.com/office/drawing/2014/main" id="{497BDEDD-28EF-F1CB-F369-89DC47700CD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56F159E-BED7-FF80-77EE-FEF975393F1C}"/>
              </a:ext>
            </a:extLst>
          </p:cNvPr>
          <p:cNvSpPr>
            <a:spLocks noGrp="1"/>
          </p:cNvSpPr>
          <p:nvPr>
            <p:ph type="sldNum" sz="quarter" idx="12"/>
          </p:nvPr>
        </p:nvSpPr>
        <p:spPr/>
        <p:txBody>
          <a:bodyPr/>
          <a:lstStyle/>
          <a:p>
            <a:fld id="{FC97579F-BAD2-49D9-9B69-398AFBDFF992}" type="slidenum">
              <a:rPr lang="en-GB" smtClean="0"/>
              <a:t>‹#›</a:t>
            </a:fld>
            <a:endParaRPr lang="en-GB"/>
          </a:p>
        </p:txBody>
      </p:sp>
      <p:pic>
        <p:nvPicPr>
          <p:cNvPr id="7" name="Picture 6">
            <a:extLst>
              <a:ext uri="{FF2B5EF4-FFF2-40B4-BE49-F238E27FC236}">
                <a16:creationId xmlns:a16="http://schemas.microsoft.com/office/drawing/2014/main" id="{EF9B653C-4C91-2B9E-650E-5864A4F4742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397240" y="5585778"/>
            <a:ext cx="2956560" cy="1182370"/>
          </a:xfrm>
          <a:prstGeom prst="rect">
            <a:avLst/>
          </a:prstGeom>
        </p:spPr>
      </p:pic>
    </p:spTree>
    <p:extLst>
      <p:ext uri="{BB962C8B-B14F-4D97-AF65-F5344CB8AC3E}">
        <p14:creationId xmlns:p14="http://schemas.microsoft.com/office/powerpoint/2010/main" val="20719832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40A68A-D950-EC76-36B8-59AE1F62C35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06911868-99FD-E9C3-6E81-C57F254A69C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6E396F9-37DF-7438-4469-5E2C4444AEE4}"/>
              </a:ext>
            </a:extLst>
          </p:cNvPr>
          <p:cNvSpPr>
            <a:spLocks noGrp="1"/>
          </p:cNvSpPr>
          <p:nvPr>
            <p:ph type="dt" sz="half" idx="10"/>
          </p:nvPr>
        </p:nvSpPr>
        <p:spPr/>
        <p:txBody>
          <a:bodyPr/>
          <a:lstStyle/>
          <a:p>
            <a:fld id="{C6204617-886B-45B5-BCA2-C96CEF80A252}" type="datetimeFigureOut">
              <a:rPr lang="en-GB" smtClean="0"/>
              <a:t>27/04/2023</a:t>
            </a:fld>
            <a:endParaRPr lang="en-GB"/>
          </a:p>
        </p:txBody>
      </p:sp>
      <p:sp>
        <p:nvSpPr>
          <p:cNvPr id="5" name="Footer Placeholder 4">
            <a:extLst>
              <a:ext uri="{FF2B5EF4-FFF2-40B4-BE49-F238E27FC236}">
                <a16:creationId xmlns:a16="http://schemas.microsoft.com/office/drawing/2014/main" id="{6A7A30F6-19E6-5798-B512-0C14C778F34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EFAF4E8-A6E2-90BA-8E09-0C25BF77F1CF}"/>
              </a:ext>
            </a:extLst>
          </p:cNvPr>
          <p:cNvSpPr>
            <a:spLocks noGrp="1"/>
          </p:cNvSpPr>
          <p:nvPr>
            <p:ph type="sldNum" sz="quarter" idx="12"/>
          </p:nvPr>
        </p:nvSpPr>
        <p:spPr/>
        <p:txBody>
          <a:bodyPr/>
          <a:lstStyle/>
          <a:p>
            <a:fld id="{FC97579F-BAD2-49D9-9B69-398AFBDFF992}" type="slidenum">
              <a:rPr lang="en-GB" smtClean="0"/>
              <a:t>‹#›</a:t>
            </a:fld>
            <a:endParaRPr lang="en-GB"/>
          </a:p>
        </p:txBody>
      </p:sp>
    </p:spTree>
    <p:extLst>
      <p:ext uri="{BB962C8B-B14F-4D97-AF65-F5344CB8AC3E}">
        <p14:creationId xmlns:p14="http://schemas.microsoft.com/office/powerpoint/2010/main" val="264986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FCF145-E4B0-B1B3-61BF-FD4AD13D5EFE}"/>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0839081-E308-F703-C18D-89D65DDB0DB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E30D1F59-5B5F-A4EF-3A92-B5EA46EEA03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0BDC0863-2F6A-6269-DD72-8F52C5894610}"/>
              </a:ext>
            </a:extLst>
          </p:cNvPr>
          <p:cNvSpPr>
            <a:spLocks noGrp="1"/>
          </p:cNvSpPr>
          <p:nvPr>
            <p:ph type="dt" sz="half" idx="10"/>
          </p:nvPr>
        </p:nvSpPr>
        <p:spPr/>
        <p:txBody>
          <a:bodyPr/>
          <a:lstStyle/>
          <a:p>
            <a:fld id="{C6204617-886B-45B5-BCA2-C96CEF80A252}" type="datetimeFigureOut">
              <a:rPr lang="en-GB" smtClean="0"/>
              <a:t>27/04/2023</a:t>
            </a:fld>
            <a:endParaRPr lang="en-GB"/>
          </a:p>
        </p:txBody>
      </p:sp>
      <p:sp>
        <p:nvSpPr>
          <p:cNvPr id="6" name="Footer Placeholder 5">
            <a:extLst>
              <a:ext uri="{FF2B5EF4-FFF2-40B4-BE49-F238E27FC236}">
                <a16:creationId xmlns:a16="http://schemas.microsoft.com/office/drawing/2014/main" id="{95653F4B-D873-9F39-81CA-DCBDB53D99C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13ADFF8-D503-C93A-DF8F-DF4F4C67C239}"/>
              </a:ext>
            </a:extLst>
          </p:cNvPr>
          <p:cNvSpPr>
            <a:spLocks noGrp="1"/>
          </p:cNvSpPr>
          <p:nvPr>
            <p:ph type="sldNum" sz="quarter" idx="12"/>
          </p:nvPr>
        </p:nvSpPr>
        <p:spPr/>
        <p:txBody>
          <a:bodyPr/>
          <a:lstStyle/>
          <a:p>
            <a:fld id="{FC97579F-BAD2-49D9-9B69-398AFBDFF992}" type="slidenum">
              <a:rPr lang="en-GB" smtClean="0"/>
              <a:t>‹#›</a:t>
            </a:fld>
            <a:endParaRPr lang="en-GB"/>
          </a:p>
        </p:txBody>
      </p:sp>
    </p:spTree>
    <p:extLst>
      <p:ext uri="{BB962C8B-B14F-4D97-AF65-F5344CB8AC3E}">
        <p14:creationId xmlns:p14="http://schemas.microsoft.com/office/powerpoint/2010/main" val="642406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A41B6E-1E7A-EDA7-1CCF-7CDE137B3C42}"/>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F1C0F905-1F26-B63F-F027-48F32B49945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718861C-8878-1D70-15FC-F5B2BD91F41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A0B84F0B-0909-0234-A868-C6A7AECABA9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5C681A5-6DC6-93E2-E9E6-B2BBC29A1FA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290A28E3-CA46-4143-3CAA-F4450AB97E61}"/>
              </a:ext>
            </a:extLst>
          </p:cNvPr>
          <p:cNvSpPr>
            <a:spLocks noGrp="1"/>
          </p:cNvSpPr>
          <p:nvPr>
            <p:ph type="dt" sz="half" idx="10"/>
          </p:nvPr>
        </p:nvSpPr>
        <p:spPr/>
        <p:txBody>
          <a:bodyPr/>
          <a:lstStyle/>
          <a:p>
            <a:fld id="{C6204617-886B-45B5-BCA2-C96CEF80A252}" type="datetimeFigureOut">
              <a:rPr lang="en-GB" smtClean="0"/>
              <a:t>27/04/2023</a:t>
            </a:fld>
            <a:endParaRPr lang="en-GB"/>
          </a:p>
        </p:txBody>
      </p:sp>
      <p:sp>
        <p:nvSpPr>
          <p:cNvPr id="8" name="Footer Placeholder 7">
            <a:extLst>
              <a:ext uri="{FF2B5EF4-FFF2-40B4-BE49-F238E27FC236}">
                <a16:creationId xmlns:a16="http://schemas.microsoft.com/office/drawing/2014/main" id="{B113DCC6-8859-34E6-EFA4-E963DB39B3EA}"/>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C6FE197C-5245-9367-D30D-369DA6D1FD7E}"/>
              </a:ext>
            </a:extLst>
          </p:cNvPr>
          <p:cNvSpPr>
            <a:spLocks noGrp="1"/>
          </p:cNvSpPr>
          <p:nvPr>
            <p:ph type="sldNum" sz="quarter" idx="12"/>
          </p:nvPr>
        </p:nvSpPr>
        <p:spPr/>
        <p:txBody>
          <a:bodyPr/>
          <a:lstStyle/>
          <a:p>
            <a:fld id="{FC97579F-BAD2-49D9-9B69-398AFBDFF992}" type="slidenum">
              <a:rPr lang="en-GB" smtClean="0"/>
              <a:t>‹#›</a:t>
            </a:fld>
            <a:endParaRPr lang="en-GB"/>
          </a:p>
        </p:txBody>
      </p:sp>
    </p:spTree>
    <p:extLst>
      <p:ext uri="{BB962C8B-B14F-4D97-AF65-F5344CB8AC3E}">
        <p14:creationId xmlns:p14="http://schemas.microsoft.com/office/powerpoint/2010/main" val="19309813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24BBB5-8EBF-DACA-441A-44BDF6F4DBCA}"/>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F9C1D502-3515-1ECB-18D5-26CF8AD9E79B}"/>
              </a:ext>
            </a:extLst>
          </p:cNvPr>
          <p:cNvSpPr>
            <a:spLocks noGrp="1"/>
          </p:cNvSpPr>
          <p:nvPr>
            <p:ph type="dt" sz="half" idx="10"/>
          </p:nvPr>
        </p:nvSpPr>
        <p:spPr/>
        <p:txBody>
          <a:bodyPr/>
          <a:lstStyle/>
          <a:p>
            <a:fld id="{C6204617-886B-45B5-BCA2-C96CEF80A252}" type="datetimeFigureOut">
              <a:rPr lang="en-GB" smtClean="0"/>
              <a:t>27/04/2023</a:t>
            </a:fld>
            <a:endParaRPr lang="en-GB"/>
          </a:p>
        </p:txBody>
      </p:sp>
      <p:sp>
        <p:nvSpPr>
          <p:cNvPr id="4" name="Footer Placeholder 3">
            <a:extLst>
              <a:ext uri="{FF2B5EF4-FFF2-40B4-BE49-F238E27FC236}">
                <a16:creationId xmlns:a16="http://schemas.microsoft.com/office/drawing/2014/main" id="{2D9C1EED-F322-FB80-2F35-5415B82C4E0F}"/>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20447366-96E3-8D91-58C6-1CFA8A3DA1A7}"/>
              </a:ext>
            </a:extLst>
          </p:cNvPr>
          <p:cNvSpPr>
            <a:spLocks noGrp="1"/>
          </p:cNvSpPr>
          <p:nvPr>
            <p:ph type="sldNum" sz="quarter" idx="12"/>
          </p:nvPr>
        </p:nvSpPr>
        <p:spPr/>
        <p:txBody>
          <a:bodyPr/>
          <a:lstStyle/>
          <a:p>
            <a:fld id="{FC97579F-BAD2-49D9-9B69-398AFBDFF992}" type="slidenum">
              <a:rPr lang="en-GB" smtClean="0"/>
              <a:t>‹#›</a:t>
            </a:fld>
            <a:endParaRPr lang="en-GB"/>
          </a:p>
        </p:txBody>
      </p:sp>
      <p:pic>
        <p:nvPicPr>
          <p:cNvPr id="6" name="Picture 5">
            <a:extLst>
              <a:ext uri="{FF2B5EF4-FFF2-40B4-BE49-F238E27FC236}">
                <a16:creationId xmlns:a16="http://schemas.microsoft.com/office/drawing/2014/main" id="{337FFBAB-FFEE-2513-E530-962F09127F7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610600" y="5539105"/>
            <a:ext cx="2956560" cy="1182370"/>
          </a:xfrm>
          <a:prstGeom prst="rect">
            <a:avLst/>
          </a:prstGeom>
        </p:spPr>
      </p:pic>
    </p:spTree>
    <p:extLst>
      <p:ext uri="{BB962C8B-B14F-4D97-AF65-F5344CB8AC3E}">
        <p14:creationId xmlns:p14="http://schemas.microsoft.com/office/powerpoint/2010/main" val="23595762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9CAA43F-A989-2B1C-475B-F1A2E46188CF}"/>
              </a:ext>
            </a:extLst>
          </p:cNvPr>
          <p:cNvSpPr>
            <a:spLocks noGrp="1"/>
          </p:cNvSpPr>
          <p:nvPr>
            <p:ph type="dt" sz="half" idx="10"/>
          </p:nvPr>
        </p:nvSpPr>
        <p:spPr/>
        <p:txBody>
          <a:bodyPr/>
          <a:lstStyle/>
          <a:p>
            <a:fld id="{C6204617-886B-45B5-BCA2-C96CEF80A252}" type="datetimeFigureOut">
              <a:rPr lang="en-GB" smtClean="0"/>
              <a:t>27/04/2023</a:t>
            </a:fld>
            <a:endParaRPr lang="en-GB"/>
          </a:p>
        </p:txBody>
      </p:sp>
      <p:sp>
        <p:nvSpPr>
          <p:cNvPr id="3" name="Footer Placeholder 2">
            <a:extLst>
              <a:ext uri="{FF2B5EF4-FFF2-40B4-BE49-F238E27FC236}">
                <a16:creationId xmlns:a16="http://schemas.microsoft.com/office/drawing/2014/main" id="{B2500E2B-460F-CB7E-7A5D-DAE78BCE8BC0}"/>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02156889-8FA0-A78F-D79B-51B748675081}"/>
              </a:ext>
            </a:extLst>
          </p:cNvPr>
          <p:cNvSpPr>
            <a:spLocks noGrp="1"/>
          </p:cNvSpPr>
          <p:nvPr>
            <p:ph type="sldNum" sz="quarter" idx="12"/>
          </p:nvPr>
        </p:nvSpPr>
        <p:spPr/>
        <p:txBody>
          <a:bodyPr/>
          <a:lstStyle/>
          <a:p>
            <a:fld id="{FC97579F-BAD2-49D9-9B69-398AFBDFF992}" type="slidenum">
              <a:rPr lang="en-GB" smtClean="0"/>
              <a:t>‹#›</a:t>
            </a:fld>
            <a:endParaRPr lang="en-GB"/>
          </a:p>
        </p:txBody>
      </p:sp>
      <p:pic>
        <p:nvPicPr>
          <p:cNvPr id="5" name="Picture 4">
            <a:extLst>
              <a:ext uri="{FF2B5EF4-FFF2-40B4-BE49-F238E27FC236}">
                <a16:creationId xmlns:a16="http://schemas.microsoft.com/office/drawing/2014/main" id="{5EA9844C-C96F-B33E-1A7C-F14108CF825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610600" y="5675630"/>
            <a:ext cx="2956560" cy="1182370"/>
          </a:xfrm>
          <a:prstGeom prst="rect">
            <a:avLst/>
          </a:prstGeom>
        </p:spPr>
      </p:pic>
    </p:spTree>
    <p:extLst>
      <p:ext uri="{BB962C8B-B14F-4D97-AF65-F5344CB8AC3E}">
        <p14:creationId xmlns:p14="http://schemas.microsoft.com/office/powerpoint/2010/main" val="9402842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CB25A7-8C66-CCFC-479E-41B30EDDCE5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EF4C8AD8-F3C7-B5C5-80AA-900702D4564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D6F98986-99F9-FA41-7BE8-D9E2E7F8A3F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19228E3-28B7-AAEA-0BB0-DFFA065C2E39}"/>
              </a:ext>
            </a:extLst>
          </p:cNvPr>
          <p:cNvSpPr>
            <a:spLocks noGrp="1"/>
          </p:cNvSpPr>
          <p:nvPr>
            <p:ph type="dt" sz="half" idx="10"/>
          </p:nvPr>
        </p:nvSpPr>
        <p:spPr/>
        <p:txBody>
          <a:bodyPr/>
          <a:lstStyle/>
          <a:p>
            <a:fld id="{C6204617-886B-45B5-BCA2-C96CEF80A252}" type="datetimeFigureOut">
              <a:rPr lang="en-GB" smtClean="0"/>
              <a:t>27/04/2023</a:t>
            </a:fld>
            <a:endParaRPr lang="en-GB"/>
          </a:p>
        </p:txBody>
      </p:sp>
      <p:sp>
        <p:nvSpPr>
          <p:cNvPr id="6" name="Footer Placeholder 5">
            <a:extLst>
              <a:ext uri="{FF2B5EF4-FFF2-40B4-BE49-F238E27FC236}">
                <a16:creationId xmlns:a16="http://schemas.microsoft.com/office/drawing/2014/main" id="{A15B2552-D3EA-EBAF-0A91-35F325DF400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7AD5B4B-E574-0004-8072-39459538ADD9}"/>
              </a:ext>
            </a:extLst>
          </p:cNvPr>
          <p:cNvSpPr>
            <a:spLocks noGrp="1"/>
          </p:cNvSpPr>
          <p:nvPr>
            <p:ph type="sldNum" sz="quarter" idx="12"/>
          </p:nvPr>
        </p:nvSpPr>
        <p:spPr/>
        <p:txBody>
          <a:bodyPr/>
          <a:lstStyle/>
          <a:p>
            <a:fld id="{FC97579F-BAD2-49D9-9B69-398AFBDFF992}" type="slidenum">
              <a:rPr lang="en-GB" smtClean="0"/>
              <a:t>‹#›</a:t>
            </a:fld>
            <a:endParaRPr lang="en-GB"/>
          </a:p>
        </p:txBody>
      </p:sp>
    </p:spTree>
    <p:extLst>
      <p:ext uri="{BB962C8B-B14F-4D97-AF65-F5344CB8AC3E}">
        <p14:creationId xmlns:p14="http://schemas.microsoft.com/office/powerpoint/2010/main" val="24516963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7430E8-7BC3-AB19-9F72-6CEB213D6F1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78D48B17-31DA-142D-7C6D-613863C6C1B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3A5002A0-7BD8-E493-5F90-F11B58CB15E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AC10937-01EB-20BF-C906-3CE59A92AE74}"/>
              </a:ext>
            </a:extLst>
          </p:cNvPr>
          <p:cNvSpPr>
            <a:spLocks noGrp="1"/>
          </p:cNvSpPr>
          <p:nvPr>
            <p:ph type="dt" sz="half" idx="10"/>
          </p:nvPr>
        </p:nvSpPr>
        <p:spPr/>
        <p:txBody>
          <a:bodyPr/>
          <a:lstStyle/>
          <a:p>
            <a:fld id="{C6204617-886B-45B5-BCA2-C96CEF80A252}" type="datetimeFigureOut">
              <a:rPr lang="en-GB" smtClean="0"/>
              <a:t>27/04/2023</a:t>
            </a:fld>
            <a:endParaRPr lang="en-GB"/>
          </a:p>
        </p:txBody>
      </p:sp>
      <p:sp>
        <p:nvSpPr>
          <p:cNvPr id="6" name="Footer Placeholder 5">
            <a:extLst>
              <a:ext uri="{FF2B5EF4-FFF2-40B4-BE49-F238E27FC236}">
                <a16:creationId xmlns:a16="http://schemas.microsoft.com/office/drawing/2014/main" id="{50CF0906-86E9-02A4-63A9-B74BAE11A09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22FEE88-2A5C-F003-4121-E55354A3BCCF}"/>
              </a:ext>
            </a:extLst>
          </p:cNvPr>
          <p:cNvSpPr>
            <a:spLocks noGrp="1"/>
          </p:cNvSpPr>
          <p:nvPr>
            <p:ph type="sldNum" sz="quarter" idx="12"/>
          </p:nvPr>
        </p:nvSpPr>
        <p:spPr/>
        <p:txBody>
          <a:bodyPr/>
          <a:lstStyle/>
          <a:p>
            <a:fld id="{FC97579F-BAD2-49D9-9B69-398AFBDFF992}" type="slidenum">
              <a:rPr lang="en-GB" smtClean="0"/>
              <a:t>‹#›</a:t>
            </a:fld>
            <a:endParaRPr lang="en-GB"/>
          </a:p>
        </p:txBody>
      </p:sp>
    </p:spTree>
    <p:extLst>
      <p:ext uri="{BB962C8B-B14F-4D97-AF65-F5344CB8AC3E}">
        <p14:creationId xmlns:p14="http://schemas.microsoft.com/office/powerpoint/2010/main" val="38410826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1BC269-A80F-2669-DE6B-3C8DF8FA0C0A}"/>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62B64540-A290-8862-2B45-93F831C7266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BB93C0E-6926-AB82-300B-8843DC259A6F}"/>
              </a:ext>
            </a:extLst>
          </p:cNvPr>
          <p:cNvSpPr>
            <a:spLocks noGrp="1"/>
          </p:cNvSpPr>
          <p:nvPr>
            <p:ph type="dt" sz="half" idx="10"/>
          </p:nvPr>
        </p:nvSpPr>
        <p:spPr/>
        <p:txBody>
          <a:bodyPr/>
          <a:lstStyle/>
          <a:p>
            <a:fld id="{C6204617-886B-45B5-BCA2-C96CEF80A252}" type="datetimeFigureOut">
              <a:rPr lang="en-GB" smtClean="0"/>
              <a:t>27/04/2023</a:t>
            </a:fld>
            <a:endParaRPr lang="en-GB"/>
          </a:p>
        </p:txBody>
      </p:sp>
      <p:sp>
        <p:nvSpPr>
          <p:cNvPr id="5" name="Footer Placeholder 4">
            <a:extLst>
              <a:ext uri="{FF2B5EF4-FFF2-40B4-BE49-F238E27FC236}">
                <a16:creationId xmlns:a16="http://schemas.microsoft.com/office/drawing/2014/main" id="{14537850-56B6-107F-E4C7-E5DC626A43D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ACA2416-0960-DE7A-00EF-3E49088092F2}"/>
              </a:ext>
            </a:extLst>
          </p:cNvPr>
          <p:cNvSpPr>
            <a:spLocks noGrp="1"/>
          </p:cNvSpPr>
          <p:nvPr>
            <p:ph type="sldNum" sz="quarter" idx="12"/>
          </p:nvPr>
        </p:nvSpPr>
        <p:spPr/>
        <p:txBody>
          <a:bodyPr/>
          <a:lstStyle/>
          <a:p>
            <a:fld id="{FC97579F-BAD2-49D9-9B69-398AFBDFF992}" type="slidenum">
              <a:rPr lang="en-GB" smtClean="0"/>
              <a:t>‹#›</a:t>
            </a:fld>
            <a:endParaRPr lang="en-GB"/>
          </a:p>
        </p:txBody>
      </p:sp>
    </p:spTree>
    <p:extLst>
      <p:ext uri="{BB962C8B-B14F-4D97-AF65-F5344CB8AC3E}">
        <p14:creationId xmlns:p14="http://schemas.microsoft.com/office/powerpoint/2010/main" val="12853788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929E4B6-CC5F-BBAA-BFC7-FA9FFC592ADA}"/>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BD69CE68-6642-112A-A5AB-CC3BFF3A0AE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7CE901E-3364-01DC-A483-8FAB162F01EF}"/>
              </a:ext>
            </a:extLst>
          </p:cNvPr>
          <p:cNvSpPr>
            <a:spLocks noGrp="1"/>
          </p:cNvSpPr>
          <p:nvPr>
            <p:ph type="dt" sz="half" idx="10"/>
          </p:nvPr>
        </p:nvSpPr>
        <p:spPr/>
        <p:txBody>
          <a:bodyPr/>
          <a:lstStyle/>
          <a:p>
            <a:fld id="{C6204617-886B-45B5-BCA2-C96CEF80A252}" type="datetimeFigureOut">
              <a:rPr lang="en-GB" smtClean="0"/>
              <a:t>27/04/2023</a:t>
            </a:fld>
            <a:endParaRPr lang="en-GB"/>
          </a:p>
        </p:txBody>
      </p:sp>
      <p:sp>
        <p:nvSpPr>
          <p:cNvPr id="5" name="Footer Placeholder 4">
            <a:extLst>
              <a:ext uri="{FF2B5EF4-FFF2-40B4-BE49-F238E27FC236}">
                <a16:creationId xmlns:a16="http://schemas.microsoft.com/office/drawing/2014/main" id="{EC6A7364-688C-0577-689F-3A4D0890BF2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8C6B663-F3ED-49B9-27D1-58940F8CC3DD}"/>
              </a:ext>
            </a:extLst>
          </p:cNvPr>
          <p:cNvSpPr>
            <a:spLocks noGrp="1"/>
          </p:cNvSpPr>
          <p:nvPr>
            <p:ph type="sldNum" sz="quarter" idx="12"/>
          </p:nvPr>
        </p:nvSpPr>
        <p:spPr/>
        <p:txBody>
          <a:bodyPr/>
          <a:lstStyle/>
          <a:p>
            <a:fld id="{FC97579F-BAD2-49D9-9B69-398AFBDFF992}" type="slidenum">
              <a:rPr lang="en-GB" smtClean="0"/>
              <a:t>‹#›</a:t>
            </a:fld>
            <a:endParaRPr lang="en-GB"/>
          </a:p>
        </p:txBody>
      </p:sp>
    </p:spTree>
    <p:extLst>
      <p:ext uri="{BB962C8B-B14F-4D97-AF65-F5344CB8AC3E}">
        <p14:creationId xmlns:p14="http://schemas.microsoft.com/office/powerpoint/2010/main" val="4672243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B0207AC-85D4-89FA-F005-047E5F0E6BC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A44515B7-96BD-0645-8759-6EAD711007F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1D876F6-D4BA-8742-459E-8C548AE4DB1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204617-886B-45B5-BCA2-C96CEF80A252}" type="datetimeFigureOut">
              <a:rPr lang="en-GB" smtClean="0"/>
              <a:t>27/04/2023</a:t>
            </a:fld>
            <a:endParaRPr lang="en-GB"/>
          </a:p>
        </p:txBody>
      </p:sp>
      <p:sp>
        <p:nvSpPr>
          <p:cNvPr id="5" name="Footer Placeholder 4">
            <a:extLst>
              <a:ext uri="{FF2B5EF4-FFF2-40B4-BE49-F238E27FC236}">
                <a16:creationId xmlns:a16="http://schemas.microsoft.com/office/drawing/2014/main" id="{6ED2A44D-C7F7-CC6B-1FE9-44DA69B0927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43C37AF5-F22D-B26C-B8FE-993B12A83C7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C97579F-BAD2-49D9-9B69-398AFBDFF992}" type="slidenum">
              <a:rPr lang="en-GB" smtClean="0"/>
              <a:t>‹#›</a:t>
            </a:fld>
            <a:endParaRPr lang="en-GB"/>
          </a:p>
        </p:txBody>
      </p:sp>
    </p:spTree>
    <p:extLst>
      <p:ext uri="{BB962C8B-B14F-4D97-AF65-F5344CB8AC3E}">
        <p14:creationId xmlns:p14="http://schemas.microsoft.com/office/powerpoint/2010/main" val="53382847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mailto:traceyblunsdon@gmail.com" TargetMode="Externa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83D371-804C-B518-AC5B-5944CF0DC9A0}"/>
              </a:ext>
            </a:extLst>
          </p:cNvPr>
          <p:cNvSpPr>
            <a:spLocks noGrp="1"/>
          </p:cNvSpPr>
          <p:nvPr>
            <p:ph type="ctrTitle"/>
          </p:nvPr>
        </p:nvSpPr>
        <p:spPr/>
        <p:txBody>
          <a:bodyPr/>
          <a:lstStyle/>
          <a:p>
            <a:r>
              <a:rPr lang="en-GB" dirty="0"/>
              <a:t>Annual Parish Assembly</a:t>
            </a:r>
          </a:p>
        </p:txBody>
      </p:sp>
      <p:sp>
        <p:nvSpPr>
          <p:cNvPr id="3" name="Subtitle 2">
            <a:extLst>
              <a:ext uri="{FF2B5EF4-FFF2-40B4-BE49-F238E27FC236}">
                <a16:creationId xmlns:a16="http://schemas.microsoft.com/office/drawing/2014/main" id="{4A283387-4A77-106E-30C5-A0EEED2269BD}"/>
              </a:ext>
            </a:extLst>
          </p:cNvPr>
          <p:cNvSpPr>
            <a:spLocks noGrp="1"/>
          </p:cNvSpPr>
          <p:nvPr>
            <p:ph type="subTitle" idx="1"/>
          </p:nvPr>
        </p:nvSpPr>
        <p:spPr/>
        <p:txBody>
          <a:bodyPr/>
          <a:lstStyle/>
          <a:p>
            <a:r>
              <a:rPr lang="en-GB" dirty="0"/>
              <a:t>20</a:t>
            </a:r>
            <a:r>
              <a:rPr lang="en-GB" baseline="30000" dirty="0"/>
              <a:t>th</a:t>
            </a:r>
            <a:r>
              <a:rPr lang="en-GB" dirty="0"/>
              <a:t> April 2023</a:t>
            </a:r>
          </a:p>
        </p:txBody>
      </p:sp>
      <p:pic>
        <p:nvPicPr>
          <p:cNvPr id="4" name="Picture 3">
            <a:extLst>
              <a:ext uri="{FF2B5EF4-FFF2-40B4-BE49-F238E27FC236}">
                <a16:creationId xmlns:a16="http://schemas.microsoft.com/office/drawing/2014/main" id="{62162C79-7463-6C54-8ABB-A9F15ABCB5F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617720" y="4075430"/>
            <a:ext cx="2956560" cy="1182370"/>
          </a:xfrm>
          <a:prstGeom prst="rect">
            <a:avLst/>
          </a:prstGeom>
        </p:spPr>
      </p:pic>
    </p:spTree>
    <p:extLst>
      <p:ext uri="{BB962C8B-B14F-4D97-AF65-F5344CB8AC3E}">
        <p14:creationId xmlns:p14="http://schemas.microsoft.com/office/powerpoint/2010/main" val="42706385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15132D-1B2B-1586-E2AF-C26E15B3BBD2}"/>
              </a:ext>
            </a:extLst>
          </p:cNvPr>
          <p:cNvSpPr>
            <a:spLocks noGrp="1"/>
          </p:cNvSpPr>
          <p:nvPr>
            <p:ph type="title"/>
          </p:nvPr>
        </p:nvSpPr>
        <p:spPr/>
        <p:txBody>
          <a:bodyPr/>
          <a:lstStyle/>
          <a:p>
            <a:r>
              <a:rPr lang="en-GB"/>
              <a:t>Annual Parish Assembly 2022</a:t>
            </a:r>
            <a:endParaRPr lang="en-GB" dirty="0"/>
          </a:p>
        </p:txBody>
      </p:sp>
      <p:sp>
        <p:nvSpPr>
          <p:cNvPr id="4" name="TextBox 3">
            <a:extLst>
              <a:ext uri="{FF2B5EF4-FFF2-40B4-BE49-F238E27FC236}">
                <a16:creationId xmlns:a16="http://schemas.microsoft.com/office/drawing/2014/main" id="{B31EB653-21CA-CB1B-A5C6-14DE957A199A}"/>
              </a:ext>
            </a:extLst>
          </p:cNvPr>
          <p:cNvSpPr txBox="1"/>
          <p:nvPr/>
        </p:nvSpPr>
        <p:spPr>
          <a:xfrm>
            <a:off x="1695839" y="1252413"/>
            <a:ext cx="6097554" cy="5461175"/>
          </a:xfrm>
          <a:prstGeom prst="rect">
            <a:avLst/>
          </a:prstGeom>
          <a:noFill/>
        </p:spPr>
        <p:txBody>
          <a:bodyPr wrap="square">
            <a:spAutoFit/>
          </a:bodyPr>
          <a:lstStyle/>
          <a:p>
            <a:pPr algn="ctr" hangingPunct="0">
              <a:lnSpc>
                <a:spcPct val="115000"/>
              </a:lnSpc>
              <a:spcAft>
                <a:spcPts val="1000"/>
              </a:spcAft>
            </a:pPr>
            <a:r>
              <a:rPr lang="en-US" sz="1400" b="1" u="sng" kern="1400" dirty="0">
                <a:effectLst/>
                <a:latin typeface="Times New Roman" panose="02020603050405020304" pitchFamily="18" charset="0"/>
                <a:ea typeface="Times New Roman" panose="02020603050405020304" pitchFamily="18" charset="0"/>
                <a:cs typeface="Times New Roman" panose="02020603050405020304" pitchFamily="18" charset="0"/>
              </a:rPr>
              <a:t>AGENDA</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spcAft>
                <a:spcPts val="1620"/>
              </a:spcAft>
              <a:buFont typeface="+mj-lt"/>
              <a:buAutoNum type="arabicPeriod"/>
            </a:pPr>
            <a:r>
              <a:rPr lang="en-US" sz="1400" dirty="0">
                <a:effectLst/>
                <a:latin typeface="Times New Roman" panose="02020603050405020304" pitchFamily="18" charset="0"/>
                <a:ea typeface="Times New Roman" panose="02020603050405020304" pitchFamily="18" charset="0"/>
              </a:rPr>
              <a:t>Introductions.   </a:t>
            </a:r>
            <a:endParaRPr lang="en-GB" sz="1200" dirty="0">
              <a:effectLst/>
              <a:latin typeface="Times New Roman" panose="02020603050405020304" pitchFamily="18" charset="0"/>
              <a:ea typeface="Times New Roman" panose="02020603050405020304" pitchFamily="18" charset="0"/>
            </a:endParaRPr>
          </a:p>
          <a:p>
            <a:pPr indent="-228600">
              <a:spcAft>
                <a:spcPts val="1620"/>
              </a:spcAft>
            </a:pPr>
            <a:r>
              <a:rPr lang="en-US" sz="1400" dirty="0">
                <a:effectLst/>
                <a:latin typeface="Times New Roman" panose="02020603050405020304" pitchFamily="18" charset="0"/>
                <a:ea typeface="Times New Roman" panose="02020603050405020304" pitchFamily="18" charset="0"/>
              </a:rPr>
              <a:t>2.  Apologies for absence.                                    </a:t>
            </a:r>
            <a:endParaRPr lang="en-GB" sz="1200" dirty="0">
              <a:effectLst/>
              <a:latin typeface="Times New Roman" panose="02020603050405020304" pitchFamily="18" charset="0"/>
              <a:ea typeface="Times New Roman" panose="02020603050405020304" pitchFamily="18" charset="0"/>
            </a:endParaRPr>
          </a:p>
          <a:p>
            <a:pPr indent="-228600">
              <a:spcAft>
                <a:spcPts val="1620"/>
              </a:spcAft>
            </a:pPr>
            <a:r>
              <a:rPr lang="en-GB" sz="1400" dirty="0">
                <a:effectLst/>
                <a:latin typeface="Times New Roman" panose="02020603050405020304" pitchFamily="18" charset="0"/>
                <a:ea typeface="Times New Roman" panose="02020603050405020304" pitchFamily="18" charset="0"/>
              </a:rPr>
              <a:t>3.  Minutes of the 2022 APA.                               </a:t>
            </a:r>
            <a:endParaRPr lang="en-GB" sz="1200" dirty="0">
              <a:effectLst/>
              <a:latin typeface="Times New Roman" panose="02020603050405020304" pitchFamily="18" charset="0"/>
              <a:ea typeface="Times New Roman" panose="02020603050405020304" pitchFamily="18" charset="0"/>
            </a:endParaRPr>
          </a:p>
          <a:p>
            <a:pPr indent="-228600">
              <a:spcAft>
                <a:spcPts val="1620"/>
              </a:spcAft>
            </a:pPr>
            <a:r>
              <a:rPr lang="en-US" sz="1400" dirty="0">
                <a:effectLst/>
                <a:latin typeface="Times New Roman" panose="02020603050405020304" pitchFamily="18" charset="0"/>
                <a:ea typeface="Times New Roman" panose="02020603050405020304" pitchFamily="18" charset="0"/>
              </a:rPr>
              <a:t> 4.  Matters arising from the minutes.                    </a:t>
            </a:r>
            <a:endParaRPr lang="en-GB" sz="1200" dirty="0">
              <a:effectLst/>
              <a:latin typeface="Times New Roman" panose="02020603050405020304" pitchFamily="18" charset="0"/>
              <a:ea typeface="Times New Roman" panose="02020603050405020304" pitchFamily="18" charset="0"/>
            </a:endParaRPr>
          </a:p>
          <a:p>
            <a:pPr algn="just">
              <a:spcAft>
                <a:spcPts val="1620"/>
              </a:spcAft>
            </a:pPr>
            <a:r>
              <a:rPr lang="en-US" sz="1400" dirty="0">
                <a:effectLst/>
                <a:latin typeface="Times New Roman" panose="02020603050405020304" pitchFamily="18" charset="0"/>
                <a:ea typeface="Times New Roman" panose="02020603050405020304" pitchFamily="18" charset="0"/>
              </a:rPr>
              <a:t> 5.  Report of the Chairman – Cllr Ian Jankinson.</a:t>
            </a:r>
            <a:endParaRPr lang="en-GB" sz="1200" dirty="0">
              <a:effectLst/>
              <a:latin typeface="Times New Roman" panose="02020603050405020304" pitchFamily="18" charset="0"/>
              <a:ea typeface="Times New Roman" panose="02020603050405020304" pitchFamily="18" charset="0"/>
            </a:endParaRPr>
          </a:p>
          <a:p>
            <a:pPr>
              <a:lnSpc>
                <a:spcPct val="115000"/>
              </a:lnSpc>
              <a:spcAft>
                <a:spcPts val="1200"/>
              </a:spcAft>
            </a:pPr>
            <a:r>
              <a:rPr lang="en-GB" sz="1400" dirty="0">
                <a:effectLst/>
                <a:latin typeface="Times New Roman" panose="02020603050405020304" pitchFamily="18" charset="0"/>
                <a:ea typeface="Calibri" panose="020F0502020204030204" pitchFamily="34" charset="0"/>
                <a:cs typeface="Times New Roman" panose="02020603050405020304" pitchFamily="18" charset="0"/>
              </a:rPr>
              <a:t> 6.  </a:t>
            </a:r>
            <a:r>
              <a:rPr lang="en-US" sz="1400" dirty="0">
                <a:effectLst/>
                <a:latin typeface="Times New Roman" panose="02020603050405020304" pitchFamily="18" charset="0"/>
                <a:ea typeface="Calibri" panose="020F0502020204030204" pitchFamily="34" charset="0"/>
                <a:cs typeface="Times New Roman" panose="02020603050405020304" pitchFamily="18" charset="0"/>
              </a:rPr>
              <a:t>Other reports.</a:t>
            </a:r>
          </a:p>
          <a:p>
            <a:pPr>
              <a:lnSpc>
                <a:spcPct val="115000"/>
              </a:lnSpc>
              <a:spcAft>
                <a:spcPts val="1200"/>
              </a:spcAft>
            </a:pPr>
            <a:r>
              <a:rPr lang="en-US" sz="1400" dirty="0">
                <a:latin typeface="Times New Roman" panose="02020603050405020304" pitchFamily="18" charset="0"/>
                <a:ea typeface="Calibri" panose="020F0502020204030204" pitchFamily="34" charset="0"/>
                <a:cs typeface="Times New Roman" panose="02020603050405020304" pitchFamily="18" charset="0"/>
              </a:rPr>
              <a:t> 7.  Finance Officer Report</a:t>
            </a:r>
            <a:r>
              <a:rPr lang="en-US" sz="1400" dirty="0">
                <a:effectLst/>
                <a:latin typeface="Times New Roman" panose="02020603050405020304" pitchFamily="18" charset="0"/>
                <a:ea typeface="Calibri" panose="020F0502020204030204" pitchFamily="34" charset="0"/>
                <a:cs typeface="Times New Roman" panose="02020603050405020304" pitchFamily="18" charset="0"/>
              </a:rPr>
              <a:t> </a:t>
            </a:r>
          </a:p>
          <a:p>
            <a:pPr>
              <a:lnSpc>
                <a:spcPct val="115000"/>
              </a:lnSpc>
              <a:spcAft>
                <a:spcPts val="1200"/>
              </a:spcAft>
            </a:pPr>
            <a:r>
              <a:rPr lang="en-US" sz="1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dirty="0">
                <a:latin typeface="Times New Roman" panose="02020603050405020304" pitchFamily="18" charset="0"/>
                <a:ea typeface="Calibri" panose="020F0502020204030204" pitchFamily="34" charset="0"/>
                <a:cs typeface="Times New Roman" panose="02020603050405020304" pitchFamily="18" charset="0"/>
              </a:rPr>
              <a:t>8</a:t>
            </a:r>
            <a:r>
              <a:rPr lang="en-US" sz="1400" dirty="0">
                <a:effectLst/>
                <a:latin typeface="Times New Roman" panose="02020603050405020304" pitchFamily="18" charset="0"/>
                <a:ea typeface="Calibri" panose="020F0502020204030204" pitchFamily="34" charset="0"/>
                <a:cs typeface="Times New Roman" panose="02020603050405020304" pitchFamily="18" charset="0"/>
              </a:rPr>
              <a:t>. Question time.</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1200"/>
              </a:spcAft>
              <a:buFont typeface="Symbol" panose="05050102010706020507" pitchFamily="18" charset="2"/>
              <a:buChar char=""/>
            </a:pPr>
            <a:r>
              <a:rPr lang="en-US" sz="1400" dirty="0">
                <a:effectLst/>
                <a:latin typeface="Times New Roman" panose="02020603050405020304" pitchFamily="18" charset="0"/>
                <a:ea typeface="Calibri" panose="020F0502020204030204" pitchFamily="34" charset="0"/>
                <a:cs typeface="Times New Roman" panose="02020603050405020304" pitchFamily="18" charset="0"/>
              </a:rPr>
              <a:t>All reports together with any Q&amp;A will be available after the meeting on the PC WEB pages. </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1200"/>
              </a:spcAft>
              <a:buFont typeface="Symbol" panose="05050102010706020507" pitchFamily="18" charset="2"/>
              <a:buChar char=""/>
            </a:pPr>
            <a:r>
              <a:rPr lang="en-US" sz="1400" dirty="0">
                <a:effectLst/>
                <a:latin typeface="Times New Roman" panose="02020603050405020304" pitchFamily="18" charset="0"/>
                <a:ea typeface="Calibri" panose="020F0502020204030204" pitchFamily="34" charset="0"/>
                <a:cs typeface="Times New Roman" panose="02020603050405020304" pitchFamily="18" charset="0"/>
              </a:rPr>
              <a:t>Any questions can be emailed to the PC – </a:t>
            </a:r>
            <a:r>
              <a:rPr lang="en-US" sz="1400" u="sng"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hlinkClick r:id="rId2"/>
              </a:rPr>
              <a:t>traceyblunsdon@gmail.com</a:t>
            </a:r>
            <a:r>
              <a:rPr lang="en-US" sz="14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200"/>
              </a:spcAft>
            </a:pPr>
            <a:r>
              <a:rPr lang="en-US" sz="1400" dirty="0">
                <a:effectLst/>
                <a:latin typeface="Times New Roman" panose="02020603050405020304" pitchFamily="18" charset="0"/>
                <a:ea typeface="Calibri" panose="020F0502020204030204" pitchFamily="34" charset="0"/>
                <a:cs typeface="Times New Roman" panose="02020603050405020304" pitchFamily="18" charset="0"/>
              </a:rPr>
              <a:t>The meeting will be time limited to 1hour and 30 mins maximum.</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200"/>
              </a:spcAft>
            </a:pPr>
            <a:r>
              <a:rPr lang="en-US" sz="1400" dirty="0">
                <a:effectLst/>
                <a:latin typeface="Times New Roman" panose="02020603050405020304" pitchFamily="18" charset="0"/>
                <a:ea typeface="Calibri" panose="020F0502020204030204" pitchFamily="34" charset="0"/>
                <a:cs typeface="Times New Roman" panose="02020603050405020304" pitchFamily="18" charset="0"/>
              </a:rPr>
              <a:t>Tracey Judd – Parish Clerk.</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6982066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B63803-36ED-9F3A-9753-4C55D3C83E1B}"/>
              </a:ext>
            </a:extLst>
          </p:cNvPr>
          <p:cNvSpPr>
            <a:spLocks noGrp="1"/>
          </p:cNvSpPr>
          <p:nvPr>
            <p:ph type="title"/>
          </p:nvPr>
        </p:nvSpPr>
        <p:spPr/>
        <p:txBody>
          <a:bodyPr/>
          <a:lstStyle/>
          <a:p>
            <a:r>
              <a:rPr lang="en-GB" dirty="0"/>
              <a:t>Minutes of 2021 A.P.A.</a:t>
            </a:r>
          </a:p>
        </p:txBody>
      </p:sp>
    </p:spTree>
    <p:extLst>
      <p:ext uri="{BB962C8B-B14F-4D97-AF65-F5344CB8AC3E}">
        <p14:creationId xmlns:p14="http://schemas.microsoft.com/office/powerpoint/2010/main" val="26968893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88A0DD-7331-516E-CB21-D5DB30B45D63}"/>
              </a:ext>
            </a:extLst>
          </p:cNvPr>
          <p:cNvSpPr>
            <a:spLocks noGrp="1"/>
          </p:cNvSpPr>
          <p:nvPr>
            <p:ph type="title"/>
          </p:nvPr>
        </p:nvSpPr>
        <p:spPr/>
        <p:txBody>
          <a:bodyPr/>
          <a:lstStyle/>
          <a:p>
            <a:r>
              <a:rPr lang="en-GB" dirty="0"/>
              <a:t>Chair’s Report</a:t>
            </a:r>
          </a:p>
        </p:txBody>
      </p:sp>
      <p:sp>
        <p:nvSpPr>
          <p:cNvPr id="3" name="TextBox 2">
            <a:extLst>
              <a:ext uri="{FF2B5EF4-FFF2-40B4-BE49-F238E27FC236}">
                <a16:creationId xmlns:a16="http://schemas.microsoft.com/office/drawing/2014/main" id="{6E953711-145A-C7C0-C965-000667E8FFDB}"/>
              </a:ext>
            </a:extLst>
          </p:cNvPr>
          <p:cNvSpPr txBox="1"/>
          <p:nvPr/>
        </p:nvSpPr>
        <p:spPr>
          <a:xfrm>
            <a:off x="988291" y="1782618"/>
            <a:ext cx="7546109" cy="4504823"/>
          </a:xfrm>
          <a:prstGeom prst="rect">
            <a:avLst/>
          </a:prstGeom>
          <a:noFill/>
        </p:spPr>
        <p:txBody>
          <a:bodyPr wrap="square" rtlCol="0">
            <a:spAutoFit/>
          </a:bodyPr>
          <a:lstStyle/>
          <a:p>
            <a:pPr marL="285750" indent="-285750">
              <a:buFont typeface="Arial" panose="020B0604020202020204" pitchFamily="34" charset="0"/>
              <a:buChar char="•"/>
            </a:pPr>
            <a:r>
              <a:rPr lang="en-GB" dirty="0"/>
              <a:t>Thanks to all our staff and Volunteers</a:t>
            </a:r>
          </a:p>
          <a:p>
            <a:pPr marL="285750" indent="-285750">
              <a:buFont typeface="Arial" panose="020B0604020202020204" pitchFamily="34" charset="0"/>
              <a:buChar char="•"/>
            </a:pPr>
            <a:r>
              <a:rPr lang="en-GB" dirty="0"/>
              <a:t>Tough year with rising costs</a:t>
            </a:r>
          </a:p>
          <a:p>
            <a:pPr marL="285750" indent="-285750">
              <a:buFont typeface="Arial" panose="020B0604020202020204" pitchFamily="34" charset="0"/>
              <a:buChar char="•"/>
            </a:pPr>
            <a:r>
              <a:rPr lang="en-GB" dirty="0"/>
              <a:t>3.5% Reduction in Precept costs to residents</a:t>
            </a:r>
          </a:p>
          <a:p>
            <a:pPr marL="285750" indent="-285750">
              <a:buFont typeface="Arial" panose="020B0604020202020204" pitchFamily="34" charset="0"/>
              <a:buChar char="•"/>
            </a:pPr>
            <a:r>
              <a:rPr lang="en-GB" dirty="0"/>
              <a:t>Fantastic Jubilee Weekend and Beacon Lighting</a:t>
            </a:r>
          </a:p>
          <a:p>
            <a:pPr marL="285750" indent="-285750">
              <a:buFont typeface="Arial" panose="020B0604020202020204" pitchFamily="34" charset="0"/>
              <a:buChar char="•"/>
            </a:pPr>
            <a:r>
              <a:rPr lang="en-GB" dirty="0"/>
              <a:t>The sad loss of HRH Elizabeth II and the Accession of Charles III and Coronation celebrations planned for May</a:t>
            </a:r>
          </a:p>
          <a:p>
            <a:pPr marL="285750" lvl="0" indent="-285750">
              <a:lnSpc>
                <a:spcPct val="107000"/>
              </a:lnSpc>
              <a:buFont typeface="Arial" panose="020B0604020202020204" pitchFamily="34" charset="0"/>
              <a:buChar char="•"/>
            </a:pPr>
            <a:r>
              <a:rPr lang="en-GB" dirty="0"/>
              <a:t>A much-needed extension to the Cemetery completed</a:t>
            </a:r>
          </a:p>
          <a:p>
            <a:pPr marL="285750" lvl="0" indent="-285750">
              <a:lnSpc>
                <a:spcPct val="107000"/>
              </a:lnSpc>
              <a:buFont typeface="Arial" panose="020B0604020202020204" pitchFamily="34" charset="0"/>
              <a:buChar char="•"/>
            </a:pPr>
            <a:r>
              <a:rPr lang="en-GB" dirty="0"/>
              <a:t>A beautiful Community building housing a fantastic shop and café</a:t>
            </a:r>
          </a:p>
          <a:p>
            <a:pPr marL="285750" lvl="0" indent="-285750">
              <a:lnSpc>
                <a:spcPct val="107000"/>
              </a:lnSpc>
              <a:buFont typeface="Arial" panose="020B0604020202020204" pitchFamily="34" charset="0"/>
              <a:buChar char="•"/>
            </a:pPr>
            <a:r>
              <a:rPr lang="en-GB" dirty="0"/>
              <a:t>A new children’s play area at Hayfield</a:t>
            </a:r>
          </a:p>
          <a:p>
            <a:pPr marL="285750" lvl="0" indent="-285750">
              <a:lnSpc>
                <a:spcPct val="107000"/>
              </a:lnSpc>
              <a:buFont typeface="Arial" panose="020B0604020202020204" pitchFamily="34" charset="0"/>
              <a:buChar char="•"/>
            </a:pPr>
            <a:r>
              <a:rPr lang="en-GB" dirty="0"/>
              <a:t>New allotments and a children’s play area now in use at Minerva Heights</a:t>
            </a:r>
          </a:p>
          <a:p>
            <a:pPr marL="285750" lvl="0" indent="-285750">
              <a:lnSpc>
                <a:spcPct val="107000"/>
              </a:lnSpc>
              <a:buFont typeface="Arial" panose="020B0604020202020204" pitchFamily="34" charset="0"/>
              <a:buChar char="•"/>
            </a:pPr>
            <a:r>
              <a:rPr lang="en-GB" dirty="0"/>
              <a:t>A new Church Path in collaboration with the Church</a:t>
            </a:r>
          </a:p>
          <a:p>
            <a:pPr marL="285750" lvl="0" indent="-285750">
              <a:lnSpc>
                <a:spcPct val="107000"/>
              </a:lnSpc>
              <a:buFont typeface="Arial" panose="020B0604020202020204" pitchFamily="34" charset="0"/>
              <a:buChar char="•"/>
            </a:pPr>
            <a:r>
              <a:rPr lang="en-GB" dirty="0"/>
              <a:t>Plans approved for the refurbishment of the old tennis courts and grassed areas in Linley Road</a:t>
            </a:r>
          </a:p>
          <a:p>
            <a:pPr marL="285750" lvl="0" indent="-285750">
              <a:lnSpc>
                <a:spcPct val="107000"/>
              </a:lnSpc>
              <a:spcAft>
                <a:spcPts val="800"/>
              </a:spcAft>
              <a:buFont typeface="Arial" panose="020B0604020202020204" pitchFamily="34" charset="0"/>
              <a:buChar char="•"/>
            </a:pPr>
            <a:r>
              <a:rPr lang="en-GB" dirty="0"/>
              <a:t>Plans approved for a community allotment in a neglected area of the village</a:t>
            </a:r>
          </a:p>
          <a:p>
            <a:pPr marL="285750" indent="-285750">
              <a:buFont typeface="Arial" panose="020B0604020202020204" pitchFamily="34" charset="0"/>
              <a:buChar char="•"/>
            </a:pPr>
            <a:endParaRPr lang="en-GB" dirty="0"/>
          </a:p>
        </p:txBody>
      </p:sp>
    </p:spTree>
    <p:extLst>
      <p:ext uri="{BB962C8B-B14F-4D97-AF65-F5344CB8AC3E}">
        <p14:creationId xmlns:p14="http://schemas.microsoft.com/office/powerpoint/2010/main" val="37240777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6DCAE2-9DF4-C57D-A1B6-C470CF8DF83C}"/>
              </a:ext>
            </a:extLst>
          </p:cNvPr>
          <p:cNvSpPr>
            <a:spLocks noGrp="1"/>
          </p:cNvSpPr>
          <p:nvPr>
            <p:ph type="title"/>
          </p:nvPr>
        </p:nvSpPr>
        <p:spPr/>
        <p:txBody>
          <a:bodyPr/>
          <a:lstStyle/>
          <a:p>
            <a:r>
              <a:rPr lang="en-GB" dirty="0"/>
              <a:t>Plans for next year…</a:t>
            </a:r>
          </a:p>
        </p:txBody>
      </p:sp>
      <p:sp>
        <p:nvSpPr>
          <p:cNvPr id="3" name="Content Placeholder 2">
            <a:extLst>
              <a:ext uri="{FF2B5EF4-FFF2-40B4-BE49-F238E27FC236}">
                <a16:creationId xmlns:a16="http://schemas.microsoft.com/office/drawing/2014/main" id="{957CA4AB-DC29-3671-F8CE-DFC5266EE413}"/>
              </a:ext>
            </a:extLst>
          </p:cNvPr>
          <p:cNvSpPr>
            <a:spLocks noGrp="1"/>
          </p:cNvSpPr>
          <p:nvPr>
            <p:ph idx="1"/>
          </p:nvPr>
        </p:nvSpPr>
        <p:spPr/>
        <p:txBody>
          <a:bodyPr/>
          <a:lstStyle/>
          <a:p>
            <a:pPr marL="342900" lvl="0" indent="-342900">
              <a:lnSpc>
                <a:spcPct val="107000"/>
              </a:lnSpc>
              <a:buFont typeface="Symbol" panose="05050102010706020507" pitchFamily="18" charset="2"/>
              <a:buChar char=""/>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The refurbishment of the Pavilion and redevelopment of the Recreation Ground to make it more accessible, in collaboration with the Football and Cricket Clubs</a:t>
            </a:r>
          </a:p>
          <a:p>
            <a:pPr marL="342900" lvl="0" indent="-342900">
              <a:lnSpc>
                <a:spcPct val="107000"/>
              </a:lnSpc>
              <a:buFont typeface="Symbol" panose="05050102010706020507" pitchFamily="18" charset="2"/>
              <a:buChar char=""/>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Working closely with the Church to help with the reordering and development of the building into more of a community space</a:t>
            </a:r>
          </a:p>
          <a:p>
            <a:pPr marL="342900" lvl="0" indent="-342900">
              <a:lnSpc>
                <a:spcPct val="107000"/>
              </a:lnSpc>
              <a:buFont typeface="Symbol" panose="05050102010706020507" pitchFamily="18" charset="2"/>
              <a:buChar char=""/>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Planting 500 bulbs across the Parish to brighten up our Spring</a:t>
            </a:r>
          </a:p>
          <a:p>
            <a:pPr marL="342900" lvl="0" indent="-342900">
              <a:lnSpc>
                <a:spcPct val="107000"/>
              </a:lnSpc>
              <a:buFont typeface="Symbol" panose="05050102010706020507" pitchFamily="18" charset="2"/>
              <a:buChar char=""/>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Working with Swindon Borough Council Highways to improve the landscaping along Blunsdon Hill and Ermin Street to help better integrate the area into the Village</a:t>
            </a:r>
          </a:p>
          <a:p>
            <a:pPr marL="342900" lvl="0" indent="-342900">
              <a:lnSpc>
                <a:spcPct val="107000"/>
              </a:lnSpc>
              <a:buFont typeface="Symbol" panose="05050102010706020507" pitchFamily="18" charset="2"/>
              <a:buChar char=""/>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Planting more ‘Trees for Climate’ across the Parish</a:t>
            </a:r>
          </a:p>
          <a:p>
            <a:pPr marL="342900" lvl="0" indent="-342900">
              <a:lnSpc>
                <a:spcPct val="107000"/>
              </a:lnSpc>
              <a:spcAft>
                <a:spcPts val="800"/>
              </a:spcAft>
              <a:buFont typeface="Symbol" panose="05050102010706020507" pitchFamily="18" charset="2"/>
              <a:buChar char=""/>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Put the Parish Grounds Maintenance contract out to tender to get us the most competitive price </a:t>
            </a:r>
          </a:p>
          <a:p>
            <a:endParaRPr lang="en-GB" dirty="0"/>
          </a:p>
        </p:txBody>
      </p:sp>
    </p:spTree>
    <p:extLst>
      <p:ext uri="{BB962C8B-B14F-4D97-AF65-F5344CB8AC3E}">
        <p14:creationId xmlns:p14="http://schemas.microsoft.com/office/powerpoint/2010/main" val="4561310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74CFC1-48BC-A551-F40F-23B3E421C367}"/>
              </a:ext>
            </a:extLst>
          </p:cNvPr>
          <p:cNvSpPr>
            <a:spLocks noGrp="1"/>
          </p:cNvSpPr>
          <p:nvPr>
            <p:ph type="title"/>
          </p:nvPr>
        </p:nvSpPr>
        <p:spPr/>
        <p:txBody>
          <a:bodyPr/>
          <a:lstStyle/>
          <a:p>
            <a:r>
              <a:rPr lang="en-GB" dirty="0"/>
              <a:t>Areas of Responsibility</a:t>
            </a:r>
          </a:p>
        </p:txBody>
      </p:sp>
      <p:sp>
        <p:nvSpPr>
          <p:cNvPr id="3" name="TextBox 2">
            <a:extLst>
              <a:ext uri="{FF2B5EF4-FFF2-40B4-BE49-F238E27FC236}">
                <a16:creationId xmlns:a16="http://schemas.microsoft.com/office/drawing/2014/main" id="{A556B13B-66EA-38E1-9B31-859EA523F3C6}"/>
              </a:ext>
            </a:extLst>
          </p:cNvPr>
          <p:cNvSpPr txBox="1"/>
          <p:nvPr/>
        </p:nvSpPr>
        <p:spPr>
          <a:xfrm>
            <a:off x="757382" y="1339273"/>
            <a:ext cx="7989454" cy="5078313"/>
          </a:xfrm>
          <a:prstGeom prst="rect">
            <a:avLst/>
          </a:prstGeom>
          <a:noFill/>
        </p:spPr>
        <p:txBody>
          <a:bodyPr wrap="square" rtlCol="0">
            <a:spAutoFit/>
          </a:bodyPr>
          <a:lstStyle/>
          <a:p>
            <a:pPr marL="285750" indent="-285750">
              <a:buFont typeface="Arial" panose="020B0604020202020204" pitchFamily="34" charset="0"/>
              <a:buChar char="•"/>
            </a:pPr>
            <a:r>
              <a:rPr lang="en-GB" dirty="0"/>
              <a:t>Grounds Maintenance:</a:t>
            </a:r>
          </a:p>
          <a:p>
            <a:pPr marL="742950" lvl="1" indent="-285750">
              <a:buFont typeface="Arial" panose="020B0604020202020204" pitchFamily="34" charset="0"/>
              <a:buChar char="•"/>
            </a:pPr>
            <a:r>
              <a:rPr lang="en-GB" sz="1700" dirty="0"/>
              <a:t>The PC has defined areas of responsibility to maintain certain grassed and hedged areas, beyond these the Borough Council and National Highways have responsibility (although we monitor and report on any issues as they arise).</a:t>
            </a:r>
          </a:p>
          <a:p>
            <a:pPr marL="742950" lvl="1" indent="-285750">
              <a:buFont typeface="Arial" panose="020B0604020202020204" pitchFamily="34" charset="0"/>
              <a:buChar char="•"/>
            </a:pPr>
            <a:r>
              <a:rPr lang="en-GB" sz="1700" dirty="0"/>
              <a:t>The PC are aware of our environmental responsibilities and will consider a more balanced approach for some areas in terms of less grass mowing etc.to enhance habitats.</a:t>
            </a:r>
          </a:p>
          <a:p>
            <a:pPr marL="742950" lvl="1" indent="-285750">
              <a:buFont typeface="Arial" panose="020B0604020202020204" pitchFamily="34" charset="0"/>
              <a:buChar char="•"/>
            </a:pPr>
            <a:r>
              <a:rPr lang="en-GB" sz="1700" dirty="0"/>
              <a:t>The PC will continue to monitor our staff and contractors to help ensure we provide a tidy &amp; green village and provide the best value within the financial budgets set. Additional projects will be considered to enhance the village further, where the budget allows.</a:t>
            </a:r>
          </a:p>
          <a:p>
            <a:pPr marL="742950" lvl="1" indent="-285750">
              <a:buFont typeface="Arial" panose="020B0604020202020204" pitchFamily="34" charset="0"/>
              <a:buChar char="•"/>
            </a:pPr>
            <a:r>
              <a:rPr lang="en-GB" sz="1700" dirty="0"/>
              <a:t>The PC employs a sub-contractor that completes a pre agreed schedule of works for the majority of the Parish’s requirements. During 2022/23 The PC has prepared and issued an invitation to tender document for the supply of grounds maintenance and litter collection etc., that is not completed by in house personnel..</a:t>
            </a:r>
          </a:p>
          <a:p>
            <a:pPr marL="742950" lvl="1" indent="-285750">
              <a:buFont typeface="Arial" panose="020B0604020202020204" pitchFamily="34" charset="0"/>
              <a:buChar char="•"/>
            </a:pPr>
            <a:r>
              <a:rPr lang="en-GB" sz="1700" dirty="0"/>
              <a:t>During 2023/24 The PC is planning to develop the area of derelict ground adjacent to High Street / Pontings Close into a community allotment, including reinstating a public bench within the area.</a:t>
            </a:r>
          </a:p>
        </p:txBody>
      </p:sp>
    </p:spTree>
    <p:extLst>
      <p:ext uri="{BB962C8B-B14F-4D97-AF65-F5344CB8AC3E}">
        <p14:creationId xmlns:p14="http://schemas.microsoft.com/office/powerpoint/2010/main" val="39854505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CA8CC8-9B09-B143-AC77-E3FE72F82A34}"/>
              </a:ext>
            </a:extLst>
          </p:cNvPr>
          <p:cNvSpPr>
            <a:spLocks noGrp="1"/>
          </p:cNvSpPr>
          <p:nvPr>
            <p:ph type="title"/>
          </p:nvPr>
        </p:nvSpPr>
        <p:spPr/>
        <p:txBody>
          <a:bodyPr/>
          <a:lstStyle/>
          <a:p>
            <a:r>
              <a:rPr lang="en-GB" dirty="0"/>
              <a:t>Struggles with the Borough</a:t>
            </a:r>
          </a:p>
        </p:txBody>
      </p:sp>
      <p:sp>
        <p:nvSpPr>
          <p:cNvPr id="3" name="Content Placeholder 2">
            <a:extLst>
              <a:ext uri="{FF2B5EF4-FFF2-40B4-BE49-F238E27FC236}">
                <a16:creationId xmlns:a16="http://schemas.microsoft.com/office/drawing/2014/main" id="{083067E6-36E1-38C9-6EB6-24C9A718BCA3}"/>
              </a:ext>
            </a:extLst>
          </p:cNvPr>
          <p:cNvSpPr>
            <a:spLocks noGrp="1"/>
          </p:cNvSpPr>
          <p:nvPr>
            <p:ph idx="1"/>
          </p:nvPr>
        </p:nvSpPr>
        <p:spPr>
          <a:xfrm>
            <a:off x="838200" y="1474237"/>
            <a:ext cx="10515600" cy="4702726"/>
          </a:xfrm>
        </p:spPr>
        <p:txBody>
          <a:bodyPr>
            <a:normAutofit fontScale="92500" lnSpcReduction="20000"/>
          </a:bodyPr>
          <a:lstStyle/>
          <a:p>
            <a:r>
              <a:rPr lang="en-GB" dirty="0"/>
              <a:t>Government squeeze on spending</a:t>
            </a:r>
          </a:p>
          <a:p>
            <a:r>
              <a:rPr lang="en-GB" dirty="0"/>
              <a:t>Massive cost of Social Care</a:t>
            </a:r>
          </a:p>
          <a:p>
            <a:r>
              <a:rPr lang="en-GB" dirty="0"/>
              <a:t>Statutory services only</a:t>
            </a:r>
          </a:p>
          <a:p>
            <a:r>
              <a:rPr lang="en-GB" dirty="0"/>
              <a:t>Parishes will have to take up the slack</a:t>
            </a:r>
          </a:p>
          <a:p>
            <a:r>
              <a:rPr lang="en-GB" dirty="0"/>
              <a:t>Maintaining good standards</a:t>
            </a:r>
          </a:p>
          <a:p>
            <a:r>
              <a:rPr lang="en-GB" dirty="0"/>
              <a:t>Ward Councillors Surgery</a:t>
            </a:r>
          </a:p>
          <a:p>
            <a:r>
              <a:rPr lang="en-GB" dirty="0"/>
              <a:t>Over 50 Planning Applications considered and commented</a:t>
            </a:r>
          </a:p>
          <a:p>
            <a:r>
              <a:rPr lang="en-GB" dirty="0"/>
              <a:t>Still 6 developments totalling 460 dwellings pending decision by SBC Planning</a:t>
            </a:r>
          </a:p>
          <a:p>
            <a:r>
              <a:rPr lang="en-GB" dirty="0"/>
              <a:t>Kingsdown 1557 house development close to decision</a:t>
            </a:r>
          </a:p>
          <a:p>
            <a:r>
              <a:rPr lang="en-GB" dirty="0"/>
              <a:t>Disputing the lack of support for infrastructure</a:t>
            </a:r>
          </a:p>
        </p:txBody>
      </p:sp>
    </p:spTree>
    <p:extLst>
      <p:ext uri="{BB962C8B-B14F-4D97-AF65-F5344CB8AC3E}">
        <p14:creationId xmlns:p14="http://schemas.microsoft.com/office/powerpoint/2010/main" val="36562665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BD7FBE7-34D2-1F8E-A443-70CCDF7039A9}"/>
              </a:ext>
            </a:extLst>
          </p:cNvPr>
          <p:cNvSpPr>
            <a:spLocks noGrp="1"/>
          </p:cNvSpPr>
          <p:nvPr>
            <p:ph type="title"/>
          </p:nvPr>
        </p:nvSpPr>
        <p:spPr/>
        <p:txBody>
          <a:bodyPr/>
          <a:lstStyle/>
          <a:p>
            <a:r>
              <a:rPr lang="en-GB" dirty="0"/>
              <a:t>Areas of Responsibility</a:t>
            </a:r>
          </a:p>
        </p:txBody>
      </p:sp>
      <p:sp>
        <p:nvSpPr>
          <p:cNvPr id="6" name="Content Placeholder 5">
            <a:extLst>
              <a:ext uri="{FF2B5EF4-FFF2-40B4-BE49-F238E27FC236}">
                <a16:creationId xmlns:a16="http://schemas.microsoft.com/office/drawing/2014/main" id="{90936304-E6EE-ADD0-84BF-9ABCC7471BCD}"/>
              </a:ext>
            </a:extLst>
          </p:cNvPr>
          <p:cNvSpPr>
            <a:spLocks noGrp="1"/>
          </p:cNvSpPr>
          <p:nvPr>
            <p:ph idx="1"/>
          </p:nvPr>
        </p:nvSpPr>
        <p:spPr>
          <a:xfrm>
            <a:off x="838200" y="1436914"/>
            <a:ext cx="10515600" cy="4740049"/>
          </a:xfrm>
        </p:spPr>
        <p:txBody>
          <a:bodyPr>
            <a:normAutofit fontScale="70000" lnSpcReduction="20000"/>
          </a:bodyPr>
          <a:lstStyle/>
          <a:p>
            <a:r>
              <a:rPr lang="en-GB" dirty="0"/>
              <a:t>Recreation Ground</a:t>
            </a:r>
          </a:p>
          <a:p>
            <a:pPr lvl="1"/>
            <a:r>
              <a:rPr lang="en-GB" dirty="0"/>
              <a:t>The PC has worked with the Football and Cricket Clubs during the year to manage their requirements, and any issues as they arise. The Parish has benefited from the active involvement of the  BFC &amp; BCC, in maintaining the pitches to their required standards.</a:t>
            </a:r>
          </a:p>
          <a:p>
            <a:pPr lvl="1"/>
            <a:r>
              <a:rPr lang="en-GB" dirty="0"/>
              <a:t>The PC has held meetings with the FC to consider the future for the pavilion which is beyond its original design life.</a:t>
            </a:r>
          </a:p>
          <a:p>
            <a:pPr lvl="1"/>
            <a:r>
              <a:rPr lang="en-GB" dirty="0"/>
              <a:t>It is noted that additional parking measures have been implemented by the clubs during the year in Sutton Park, and this has resulted in improvements for residents. The PC are anticipating this situation should be helped further by additional parking spaces available at the new community shop area, and at Linley Road (ref MUGA) when that scheme is completed.</a:t>
            </a:r>
          </a:p>
          <a:p>
            <a:pPr lvl="1"/>
            <a:r>
              <a:rPr lang="en-GB" dirty="0"/>
              <a:t>Additional tree management work has taken place at the edge of the recreation field during 2022/23</a:t>
            </a:r>
          </a:p>
          <a:p>
            <a:r>
              <a:rPr lang="en-GB" dirty="0"/>
              <a:t>BVH &amp; Cemetery</a:t>
            </a:r>
          </a:p>
          <a:p>
            <a:pPr lvl="1"/>
            <a:r>
              <a:rPr lang="en-GB" dirty="0"/>
              <a:t>The PC has continued to manage the village hall and are pleased to report use levels have increased back to pre-pandemic levels.</a:t>
            </a:r>
          </a:p>
          <a:p>
            <a:pPr lvl="1"/>
            <a:r>
              <a:rPr lang="en-GB" dirty="0"/>
              <a:t>The PC has continued to manage and maintain the village cemetery. There is an extension to the burial area now ready to be completed during 2023/24</a:t>
            </a:r>
          </a:p>
          <a:p>
            <a:r>
              <a:rPr lang="en-GB" dirty="0"/>
              <a:t>Footpaths</a:t>
            </a:r>
          </a:p>
          <a:p>
            <a:pPr lvl="1"/>
            <a:r>
              <a:rPr lang="en-GB" dirty="0"/>
              <a:t>The PC does not have direct responsibility for footpath maintenance, this remains with the Borough Council. We do understand the importance of our many footpaths to residents and continue to monitor and report on issues as they arise. </a:t>
            </a:r>
          </a:p>
        </p:txBody>
      </p:sp>
    </p:spTree>
    <p:extLst>
      <p:ext uri="{BB962C8B-B14F-4D97-AF65-F5344CB8AC3E}">
        <p14:creationId xmlns:p14="http://schemas.microsoft.com/office/powerpoint/2010/main" val="14055127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1F4DA7-ED79-8196-D8C8-0A785536D9CD}"/>
              </a:ext>
            </a:extLst>
          </p:cNvPr>
          <p:cNvSpPr>
            <a:spLocks noGrp="1"/>
          </p:cNvSpPr>
          <p:nvPr>
            <p:ph type="title"/>
          </p:nvPr>
        </p:nvSpPr>
        <p:spPr/>
        <p:txBody>
          <a:bodyPr/>
          <a:lstStyle/>
          <a:p>
            <a:r>
              <a:rPr lang="en-GB"/>
              <a:t>Finance Officer’s Report</a:t>
            </a:r>
            <a:endParaRPr lang="en-GB" dirty="0"/>
          </a:p>
        </p:txBody>
      </p:sp>
      <p:sp>
        <p:nvSpPr>
          <p:cNvPr id="3" name="Content Placeholder 2">
            <a:extLst>
              <a:ext uri="{FF2B5EF4-FFF2-40B4-BE49-F238E27FC236}">
                <a16:creationId xmlns:a16="http://schemas.microsoft.com/office/drawing/2014/main" id="{F432C04C-2E61-0F43-E967-02B80EF16B77}"/>
              </a:ext>
            </a:extLst>
          </p:cNvPr>
          <p:cNvSpPr>
            <a:spLocks noGrp="1"/>
          </p:cNvSpPr>
          <p:nvPr>
            <p:ph idx="1"/>
          </p:nvPr>
        </p:nvSpPr>
        <p:spPr/>
        <p:txBody>
          <a:bodyPr>
            <a:noAutofit/>
          </a:bodyPr>
          <a:lstStyle/>
          <a:p>
            <a:r>
              <a:rPr lang="en-GB" sz="2000" dirty="0">
                <a:solidFill>
                  <a:schemeClr val="dk1"/>
                </a:solidFill>
                <a:effectLst/>
                <a:latin typeface="+mn-lt"/>
                <a:ea typeface="+mn-ea"/>
                <a:cs typeface="+mn-cs"/>
              </a:rPr>
              <a:t>We have received</a:t>
            </a:r>
            <a:r>
              <a:rPr lang="en-GB" sz="2000" baseline="0" dirty="0">
                <a:solidFill>
                  <a:schemeClr val="dk1"/>
                </a:solidFill>
                <a:effectLst/>
                <a:latin typeface="+mn-lt"/>
                <a:ea typeface="+mn-ea"/>
                <a:cs typeface="+mn-cs"/>
              </a:rPr>
              <a:t> several S106 payments (contributions from developers for specific Parish projects) to assist with the provision of a Multi Use Games Area, the completion of the Cemetery extension, and the new community allotment area.</a:t>
            </a:r>
          </a:p>
          <a:p>
            <a:r>
              <a:rPr lang="en-GB" sz="2000" baseline="0" dirty="0">
                <a:solidFill>
                  <a:schemeClr val="dk1"/>
                </a:solidFill>
                <a:effectLst/>
                <a:latin typeface="+mn-lt"/>
                <a:ea typeface="+mn-ea"/>
                <a:cs typeface="+mn-cs"/>
              </a:rPr>
              <a:t>Careful budgeting and the additional homes in the village has enabled the Council to set a Precept with a reduction for each household.  </a:t>
            </a:r>
          </a:p>
          <a:p>
            <a:r>
              <a:rPr lang="en-GB" sz="1800" dirty="0"/>
              <a:t>The</a:t>
            </a:r>
            <a:r>
              <a:rPr lang="en-GB" sz="1800" baseline="0" dirty="0"/>
              <a:t> Parish Council's accounts are subjected to both an internal and external audit.  The internal audit is yet to be carried out but the accounts will be submitted to the appointed external auditor in early July and Interested residents have the right to inspect the documents in advance of this by prior appointment. </a:t>
            </a:r>
          </a:p>
          <a:p>
            <a:endParaRPr lang="en-GB" sz="1800" dirty="0"/>
          </a:p>
          <a:p>
            <a:r>
              <a:rPr lang="en-GB" sz="1800" i="1" dirty="0"/>
              <a:t>Rachel Smith,</a:t>
            </a:r>
          </a:p>
          <a:p>
            <a:r>
              <a:rPr lang="en-GB" sz="1800" dirty="0"/>
              <a:t>Finance Officer</a:t>
            </a:r>
            <a:endParaRPr lang="en-GB" sz="2000" dirty="0"/>
          </a:p>
        </p:txBody>
      </p:sp>
    </p:spTree>
    <p:extLst>
      <p:ext uri="{BB962C8B-B14F-4D97-AF65-F5344CB8AC3E}">
        <p14:creationId xmlns:p14="http://schemas.microsoft.com/office/powerpoint/2010/main" val="20629692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C6A919D7-F13B-DD68-8CA7-5DFF79DD528F}"/>
              </a:ext>
            </a:extLst>
          </p:cNvPr>
          <p:cNvPicPr>
            <a:picLocks noGrp="1" noChangeAspect="1"/>
          </p:cNvPicPr>
          <p:nvPr>
            <p:ph idx="1"/>
          </p:nvPr>
        </p:nvPicPr>
        <p:blipFill>
          <a:blip r:embed="rId2"/>
          <a:stretch>
            <a:fillRect/>
          </a:stretch>
        </p:blipFill>
        <p:spPr>
          <a:xfrm>
            <a:off x="662686" y="646665"/>
            <a:ext cx="10653014" cy="5371800"/>
          </a:xfrm>
          <a:prstGeom prst="rect">
            <a:avLst/>
          </a:prstGeom>
        </p:spPr>
      </p:pic>
    </p:spTree>
    <p:extLst>
      <p:ext uri="{BB962C8B-B14F-4D97-AF65-F5344CB8AC3E}">
        <p14:creationId xmlns:p14="http://schemas.microsoft.com/office/powerpoint/2010/main" val="38787975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EDF3A10-332C-4F82-FD54-19C145279A48}"/>
              </a:ext>
            </a:extLst>
          </p:cNvPr>
          <p:cNvPicPr>
            <a:picLocks noChangeAspect="1"/>
          </p:cNvPicPr>
          <p:nvPr/>
        </p:nvPicPr>
        <p:blipFill>
          <a:blip r:embed="rId2"/>
          <a:stretch>
            <a:fillRect/>
          </a:stretch>
        </p:blipFill>
        <p:spPr>
          <a:xfrm>
            <a:off x="822365" y="609600"/>
            <a:ext cx="10725436" cy="5734050"/>
          </a:xfrm>
          <a:prstGeom prst="rect">
            <a:avLst/>
          </a:prstGeom>
        </p:spPr>
      </p:pic>
    </p:spTree>
    <p:extLst>
      <p:ext uri="{BB962C8B-B14F-4D97-AF65-F5344CB8AC3E}">
        <p14:creationId xmlns:p14="http://schemas.microsoft.com/office/powerpoint/2010/main" val="40563475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3C54F1-9D4C-4942-4B7E-277EB6BFC8B3}"/>
              </a:ext>
            </a:extLst>
          </p:cNvPr>
          <p:cNvSpPr>
            <a:spLocks noGrp="1"/>
          </p:cNvSpPr>
          <p:nvPr>
            <p:ph type="title"/>
          </p:nvPr>
        </p:nvSpPr>
        <p:spPr/>
        <p:txBody>
          <a:bodyPr/>
          <a:lstStyle/>
          <a:p>
            <a:r>
              <a:rPr lang="en-GB" dirty="0"/>
              <a:t>Precept Breakdown </a:t>
            </a:r>
          </a:p>
        </p:txBody>
      </p:sp>
      <p:sp>
        <p:nvSpPr>
          <p:cNvPr id="5" name="TextBox 4">
            <a:extLst>
              <a:ext uri="{FF2B5EF4-FFF2-40B4-BE49-F238E27FC236}">
                <a16:creationId xmlns:a16="http://schemas.microsoft.com/office/drawing/2014/main" id="{C721E408-2B8A-5B76-8799-0058413CFE48}"/>
              </a:ext>
            </a:extLst>
          </p:cNvPr>
          <p:cNvSpPr txBox="1"/>
          <p:nvPr/>
        </p:nvSpPr>
        <p:spPr>
          <a:xfrm>
            <a:off x="748145" y="2124364"/>
            <a:ext cx="10605655" cy="2862322"/>
          </a:xfrm>
          <a:prstGeom prst="rect">
            <a:avLst/>
          </a:prstGeom>
          <a:noFill/>
        </p:spPr>
        <p:txBody>
          <a:bodyPr wrap="square" rtlCol="0">
            <a:spAutoFit/>
          </a:bodyPr>
          <a:lstStyle/>
          <a:p>
            <a:r>
              <a:rPr lang="sv-SE" sz="1800" b="0" i="0" u="none" strike="noStrike" baseline="0" dirty="0">
                <a:solidFill>
                  <a:srgbClr val="000000"/>
                </a:solidFill>
                <a:latin typeface="Arial" panose="020B0604020202020204" pitchFamily="34" charset="0"/>
              </a:rPr>
              <a:t>Precept per Band D Household		Tax Base (households)		Annual Precept</a:t>
            </a:r>
          </a:p>
          <a:p>
            <a:r>
              <a:rPr lang="sv-SE" sz="1800" b="0" i="0" u="none" strike="noStrike" baseline="0" dirty="0">
                <a:solidFill>
                  <a:srgbClr val="000000"/>
                </a:solidFill>
                <a:latin typeface="Arial" panose="020B0604020202020204" pitchFamily="34" charset="0"/>
              </a:rPr>
              <a:t>2022/23		£77.84			       1,148.1			      £89,370</a:t>
            </a:r>
          </a:p>
          <a:p>
            <a:r>
              <a:rPr lang="sv-SE" dirty="0">
                <a:solidFill>
                  <a:srgbClr val="000000"/>
                </a:solidFill>
                <a:latin typeface="Arial" panose="020B0604020202020204" pitchFamily="34" charset="0"/>
              </a:rPr>
              <a:t>2021/22		£77.52			       1,094.6			      £84,850</a:t>
            </a:r>
          </a:p>
          <a:p>
            <a:r>
              <a:rPr lang="en-GB" dirty="0">
                <a:solidFill>
                  <a:srgbClr val="000000"/>
                </a:solidFill>
                <a:latin typeface="Arial" panose="020B0604020202020204" pitchFamily="34" charset="0"/>
              </a:rPr>
              <a:t>2023/24 		£75.03			       1,310.1      	               	      £98,300    </a:t>
            </a:r>
          </a:p>
          <a:p>
            <a:endParaRPr lang="sv-SE" dirty="0">
              <a:solidFill>
                <a:srgbClr val="000000"/>
              </a:solidFill>
              <a:latin typeface="Arial" panose="020B0604020202020204" pitchFamily="34" charset="0"/>
            </a:endParaRPr>
          </a:p>
          <a:p>
            <a:r>
              <a:rPr lang="sv-SE" dirty="0">
                <a:solidFill>
                  <a:srgbClr val="000000"/>
                </a:solidFill>
                <a:latin typeface="Arial" panose="020B0604020202020204" pitchFamily="34" charset="0"/>
              </a:rPr>
              <a:t>This represents an annual decrease of £2.49 or 3.5% on last year. The average Parish increase across the 20 Swindon Parishes, is 3.4%</a:t>
            </a:r>
          </a:p>
          <a:p>
            <a:endParaRPr lang="sv-SE" dirty="0">
              <a:solidFill>
                <a:srgbClr val="000000"/>
              </a:solidFill>
              <a:latin typeface="Arial" panose="020B0604020202020204" pitchFamily="34" charset="0"/>
            </a:endParaRPr>
          </a:p>
          <a:p>
            <a:endParaRPr lang="sv-SE" dirty="0">
              <a:solidFill>
                <a:srgbClr val="000000"/>
              </a:solidFill>
              <a:latin typeface="Arial" panose="020B0604020202020204" pitchFamily="34" charset="0"/>
            </a:endParaRPr>
          </a:p>
          <a:p>
            <a:endParaRPr lang="en-GB" dirty="0"/>
          </a:p>
        </p:txBody>
      </p:sp>
    </p:spTree>
    <p:extLst>
      <p:ext uri="{BB962C8B-B14F-4D97-AF65-F5344CB8AC3E}">
        <p14:creationId xmlns:p14="http://schemas.microsoft.com/office/powerpoint/2010/main" val="2914275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984F90-7FA5-9251-2F07-06BB36B1A37E}"/>
              </a:ext>
            </a:extLst>
          </p:cNvPr>
          <p:cNvSpPr>
            <a:spLocks noGrp="1"/>
          </p:cNvSpPr>
          <p:nvPr>
            <p:ph type="title"/>
          </p:nvPr>
        </p:nvSpPr>
        <p:spPr/>
        <p:txBody>
          <a:bodyPr/>
          <a:lstStyle/>
          <a:p>
            <a:r>
              <a:rPr lang="en-GB" dirty="0"/>
              <a:t>Other Reports</a:t>
            </a:r>
          </a:p>
        </p:txBody>
      </p:sp>
      <p:sp>
        <p:nvSpPr>
          <p:cNvPr id="3" name="TextBox 2">
            <a:extLst>
              <a:ext uri="{FF2B5EF4-FFF2-40B4-BE49-F238E27FC236}">
                <a16:creationId xmlns:a16="http://schemas.microsoft.com/office/drawing/2014/main" id="{1444B7DC-646F-EDA3-AAFB-94C2B042808F}"/>
              </a:ext>
            </a:extLst>
          </p:cNvPr>
          <p:cNvSpPr txBox="1"/>
          <p:nvPr/>
        </p:nvSpPr>
        <p:spPr>
          <a:xfrm>
            <a:off x="1400175" y="1690688"/>
            <a:ext cx="9391650" cy="2308324"/>
          </a:xfrm>
          <a:prstGeom prst="rect">
            <a:avLst/>
          </a:prstGeom>
          <a:noFill/>
        </p:spPr>
        <p:txBody>
          <a:bodyPr wrap="square" rtlCol="0">
            <a:spAutoFit/>
          </a:bodyPr>
          <a:lstStyle/>
          <a:p>
            <a:pPr marL="285750" indent="-285750">
              <a:buFont typeface="Arial" panose="020B0604020202020204" pitchFamily="34" charset="0"/>
              <a:buChar char="•"/>
            </a:pPr>
            <a:r>
              <a:rPr lang="en-GB" sz="2400" dirty="0"/>
              <a:t>Speedwatch</a:t>
            </a:r>
          </a:p>
          <a:p>
            <a:pPr marL="742950" lvl="1" indent="-285750">
              <a:buFont typeface="Arial" panose="020B0604020202020204" pitchFamily="34" charset="0"/>
              <a:buChar char="•"/>
            </a:pPr>
            <a:r>
              <a:rPr lang="en-GB" sz="2400" dirty="0"/>
              <a:t>Many thanks to the small team of volunteers who consistently patrol our Village roads, highlighting those who speed unnecessarily</a:t>
            </a:r>
          </a:p>
          <a:p>
            <a:pPr marL="742950" lvl="1" indent="-285750">
              <a:buFont typeface="Arial" panose="020B0604020202020204" pitchFamily="34" charset="0"/>
              <a:buChar char="•"/>
            </a:pPr>
            <a:r>
              <a:rPr lang="en-GB" sz="2400" dirty="0"/>
              <a:t>They also contribute significantly to Road Safety across the Parish. This being one of the Key Policies of the Blunsdon Neighbourhood Plan</a:t>
            </a:r>
          </a:p>
        </p:txBody>
      </p:sp>
    </p:spTree>
    <p:extLst>
      <p:ext uri="{BB962C8B-B14F-4D97-AF65-F5344CB8AC3E}">
        <p14:creationId xmlns:p14="http://schemas.microsoft.com/office/powerpoint/2010/main" val="31533784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7E69D596-3157-2F72-35F6-82D86931611A}"/>
              </a:ext>
            </a:extLst>
          </p:cNvPr>
          <p:cNvSpPr txBox="1"/>
          <p:nvPr/>
        </p:nvSpPr>
        <p:spPr>
          <a:xfrm>
            <a:off x="1028700" y="1967266"/>
            <a:ext cx="2628900" cy="2547257"/>
          </a:xfrm>
          <a:prstGeom prst="rect">
            <a:avLst/>
          </a:prstGeom>
          <a:noFill/>
        </p:spPr>
        <p:txBody>
          <a:bodyPr vert="horz" lIns="91440" tIns="45720" rIns="91440" bIns="45720" rtlCol="0" anchor="ctr">
            <a:normAutofit/>
          </a:bodyPr>
          <a:lstStyle/>
          <a:p>
            <a:pPr algn="ctr">
              <a:lnSpc>
                <a:spcPct val="90000"/>
              </a:lnSpc>
              <a:spcBef>
                <a:spcPct val="0"/>
              </a:spcBef>
              <a:spcAft>
                <a:spcPts val="600"/>
              </a:spcAft>
            </a:pPr>
            <a:r>
              <a:rPr lang="en-US" sz="3600" kern="1200">
                <a:solidFill>
                  <a:srgbClr val="FFFFFF"/>
                </a:solidFill>
                <a:latin typeface="+mj-lt"/>
                <a:ea typeface="+mj-ea"/>
                <a:cs typeface="+mj-cs"/>
              </a:rPr>
              <a:t>QUESTIONS?</a:t>
            </a:r>
          </a:p>
        </p:txBody>
      </p:sp>
      <p:pic>
        <p:nvPicPr>
          <p:cNvPr id="3" name="Graphic 2" descr="Questions outline">
            <a:extLst>
              <a:ext uri="{FF2B5EF4-FFF2-40B4-BE49-F238E27FC236}">
                <a16:creationId xmlns:a16="http://schemas.microsoft.com/office/drawing/2014/main" id="{412205F7-7404-9498-EE3B-55E432BE80AF}"/>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383296" y="643466"/>
            <a:ext cx="5568739" cy="5568739"/>
          </a:xfrm>
          <a:prstGeom prst="rect">
            <a:avLst/>
          </a:prstGeom>
        </p:spPr>
      </p:pic>
    </p:spTree>
    <p:extLst>
      <p:ext uri="{BB962C8B-B14F-4D97-AF65-F5344CB8AC3E}">
        <p14:creationId xmlns:p14="http://schemas.microsoft.com/office/powerpoint/2010/main" val="278163989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TotalTime>
  <Words>1156</Words>
  <Application>Microsoft Office PowerPoint</Application>
  <PresentationFormat>Widescreen</PresentationFormat>
  <Paragraphs>86</Paragraphs>
  <Slides>14</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14</vt:i4>
      </vt:variant>
    </vt:vector>
  </HeadingPairs>
  <TitlesOfParts>
    <vt:vector size="20" baseType="lpstr">
      <vt:lpstr>Arial</vt:lpstr>
      <vt:lpstr>Calibri</vt:lpstr>
      <vt:lpstr>Calibri Light</vt:lpstr>
      <vt:lpstr>Symbol</vt:lpstr>
      <vt:lpstr>Times New Roman</vt:lpstr>
      <vt:lpstr>Office Theme</vt:lpstr>
      <vt:lpstr>Annual Parish Assembly</vt:lpstr>
      <vt:lpstr>Annual Parish Assembly 2022</vt:lpstr>
      <vt:lpstr>Minutes of 2021 A.P.A.</vt:lpstr>
      <vt:lpstr>Chair’s Report</vt:lpstr>
      <vt:lpstr>Plans for next year…</vt:lpstr>
      <vt:lpstr>Areas of Responsibility</vt:lpstr>
      <vt:lpstr>Struggles with the Borough</vt:lpstr>
      <vt:lpstr>Areas of Responsibility</vt:lpstr>
      <vt:lpstr>Finance Officer’s Report</vt:lpstr>
      <vt:lpstr>PowerPoint Presentation</vt:lpstr>
      <vt:lpstr>PowerPoint Presentation</vt:lpstr>
      <vt:lpstr>Precept Breakdown </vt:lpstr>
      <vt:lpstr>Other Reports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Annual Parish Assembly</dc:title>
  <dc:creator>Ian Jankinson</dc:creator>
  <cp:lastModifiedBy>tracey judd</cp:lastModifiedBy>
  <cp:revision>5</cp:revision>
  <dcterms:created xsi:type="dcterms:W3CDTF">2022-05-16T11:46:28Z</dcterms:created>
  <dcterms:modified xsi:type="dcterms:W3CDTF">2023-04-27T13:39:31Z</dcterms:modified>
</cp:coreProperties>
</file>